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463" r:id="rId2"/>
    <p:sldId id="444" r:id="rId3"/>
    <p:sldId id="293" r:id="rId4"/>
    <p:sldId id="295" r:id="rId5"/>
    <p:sldId id="294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" userDrawn="1">
          <p15:clr>
            <a:srgbClr val="A4A3A4"/>
          </p15:clr>
        </p15:guide>
        <p15:guide id="3" orient="horz" pos="4110" userDrawn="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B868"/>
    <a:srgbClr val="957868"/>
    <a:srgbClr val="009892"/>
    <a:srgbClr val="F5B665"/>
    <a:srgbClr val="40556D"/>
    <a:srgbClr val="225259"/>
    <a:srgbClr val="E1D7BF"/>
    <a:srgbClr val="F9F5EE"/>
    <a:srgbClr val="B6465E"/>
    <a:srgbClr val="FFF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9" autoAdjust="0"/>
    <p:restoredTop sz="95244" autoAdjust="0"/>
  </p:normalViewPr>
  <p:slideViewPr>
    <p:cSldViewPr snapToGrid="0">
      <p:cViewPr varScale="1">
        <p:scale>
          <a:sx n="111" d="100"/>
          <a:sy n="111" d="100"/>
        </p:scale>
        <p:origin x="588" y="96"/>
      </p:cViewPr>
      <p:guideLst>
        <p:guide orient="horz" pos="300"/>
        <p:guide orient="horz" pos="411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3A58E-A3D5-4A9A-8BC4-2624D8FFCC78}" type="datetimeFigureOut">
              <a:rPr lang="ko-KR" altLang="en-US" smtClean="0"/>
              <a:t>2022-03-02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92642-F2B9-4CE6-80D2-357780C68E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9249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C15843-D674-47C1-9FE6-6A6CC12A9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24D0495-2A57-49DB-A342-3084DBC4C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7ED092-F949-4FD2-B877-0B6450D9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EDC5-5DA2-42E7-B895-D903A7004CD5}" type="datetimeFigureOut">
              <a:rPr lang="ko-KR" altLang="en-US" smtClean="0"/>
              <a:t>2022-03-02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0BFEDB3-F594-4E33-B859-8BCFA4E0C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D2C71E-65FD-4796-A4AD-CC589FD69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D178-65A6-4BE3-B6C6-1AD28C2874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089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D4CA71-B679-4ABD-86B0-79A47F19F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D7DCCF2-7E99-4C67-8333-38C8D83F5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2666484-6DBF-4B39-B1FD-6801F99B6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EDC5-5DA2-42E7-B895-D903A7004CD5}" type="datetimeFigureOut">
              <a:rPr lang="ko-KR" altLang="en-US" smtClean="0"/>
              <a:t>2022-03-02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6B2145C-13A4-4788-85E3-57AF82A8F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6B8C12A-BB3A-4BEB-A584-60F5A9E07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D178-65A6-4BE3-B6C6-1AD28C2874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711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BAE446B-0261-475B-A025-3033C7A77C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5BFFDF9-4B5E-40D9-AF28-B4AB73711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DECC2C6-B21A-40C0-89C9-33FAC2BAF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EDC5-5DA2-42E7-B895-D903A7004CD5}" type="datetimeFigureOut">
              <a:rPr lang="ko-KR" altLang="en-US" smtClean="0"/>
              <a:t>2022-03-02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DC64F5A-7019-4CEA-92C8-0F6060DA8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91B2D72-6053-4B3C-80C2-CA47E0729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D178-65A6-4BE3-B6C6-1AD28C2874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581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598F68-8521-49BC-9F95-691BF8807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6B6DE2F-34D2-480F-9720-0F66098D0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57DD64A-1C5B-4DDA-9FAB-AF9ED97D7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EDC5-5DA2-42E7-B895-D903A7004CD5}" type="datetimeFigureOut">
              <a:rPr lang="ko-KR" altLang="en-US" smtClean="0"/>
              <a:t>2022-03-02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617D02E-8706-43F3-9DAF-8AD8E1AF9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3186013-7369-484A-8CBA-631CAC56A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D178-65A6-4BE3-B6C6-1AD28C2874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2955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C05661-44F7-4B8C-AECE-7A8E40665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77C41B5-8CF8-4961-AAF3-43C742027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442EFFC-06FC-43BD-A592-CA2D0FAD7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EDC5-5DA2-42E7-B895-D903A7004CD5}" type="datetimeFigureOut">
              <a:rPr lang="ko-KR" altLang="en-US" smtClean="0"/>
              <a:t>2022-03-02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295B49B-AD5E-4AF4-864B-65E32DF7E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209A74B-F07B-4DFA-BCCC-C260148F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D178-65A6-4BE3-B6C6-1AD28C2874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759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EBF615-662A-4E1F-A911-D747C59ED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43D4384-1D64-4543-A897-79952295A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15C9BEB-FE5E-4333-9A74-02B43A91D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30411C7-B06B-4FA6-8B42-CC7CFC235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EDC5-5DA2-42E7-B895-D903A7004CD5}" type="datetimeFigureOut">
              <a:rPr lang="ko-KR" altLang="en-US" smtClean="0"/>
              <a:t>2022-03-02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CA5DD25-2BC4-43FB-AB13-C21A7EF02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4C00F2A-C43E-45D8-BC39-A80FEDEAE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D178-65A6-4BE3-B6C6-1AD28C2874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1748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F4C6D5-AE75-48EF-9A81-4B44E5CB7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A8EACDC-DF13-4D40-A4FC-C66E13DD4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4C8C756-3191-4D70-ACBF-A93B30F9D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339315E-A371-4898-B327-D46FC22B24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F6CCF8D-4132-4979-B530-90A147532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F7D5096-01E8-4ADC-A853-F21332AA2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EDC5-5DA2-42E7-B895-D903A7004CD5}" type="datetimeFigureOut">
              <a:rPr lang="ko-KR" altLang="en-US" smtClean="0"/>
              <a:t>2022-03-02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9A2EBC8-0BFD-4055-9BEB-283BF9DC4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846DECA-E4AB-4BF5-9144-723A42DC6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D178-65A6-4BE3-B6C6-1AD28C2874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867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3879E6-0FFD-41A9-B072-711B45086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5F7AFD1-3D82-4457-9F17-4413A5F3F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EDC5-5DA2-42E7-B895-D903A7004CD5}" type="datetimeFigureOut">
              <a:rPr lang="ko-KR" altLang="en-US" smtClean="0"/>
              <a:t>2022-03-02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0FCB025-E15D-4353-8058-1797C6471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BFD9C51-E00E-4495-9390-69B2EBAA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D178-65A6-4BE3-B6C6-1AD28C2874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999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7876C8B-DFE9-44D6-AAD2-921DF27703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995" y="141341"/>
            <a:ext cx="11748010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5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ABF365-66DD-4E49-B11E-F883E50BA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E06BB22-B497-42F2-A24F-06CD73F6B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44972A1-5441-4CE9-83BB-BC0568B30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288129A-0B9E-41B3-9DF3-21454EC75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EDC5-5DA2-42E7-B895-D903A7004CD5}" type="datetimeFigureOut">
              <a:rPr lang="ko-KR" altLang="en-US" smtClean="0"/>
              <a:t>2022-03-02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A93F0E6-3FC3-4A9C-BA45-AB050DDD0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67745DE-0088-408E-8D03-22DAF3527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D178-65A6-4BE3-B6C6-1AD28C2874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630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4B2E70-CF01-4D1C-B380-5DC5BEFC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188FD18-12B5-4FB5-866D-C0DAF604BE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7552827-7EDC-4918-9439-14F005511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B4FC626-4A68-43DE-89AC-4E6FC7A67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EDC5-5DA2-42E7-B895-D903A7004CD5}" type="datetimeFigureOut">
              <a:rPr lang="ko-KR" altLang="en-US" smtClean="0"/>
              <a:t>2022-03-02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A1AFF92-E28E-413E-8CEE-40258EFC1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3BD1A78-ECBE-4A94-97FF-75961E47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D178-65A6-4BE3-B6C6-1AD28C2874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869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8AAE66E-48B6-4A86-9922-E747B5940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09B025B-E424-4BA6-A884-EF00CEA8F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5D55AFA-9658-4EBD-BD93-B2AFE271E8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4EDC5-5DA2-42E7-B895-D903A7004CD5}" type="datetimeFigureOut">
              <a:rPr lang="ko-KR" altLang="en-US" smtClean="0"/>
              <a:t>2022-03-02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A3F9AF-D088-4F04-ACE1-3ED876588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6C85D7B-FD51-41D0-911F-BC031D49E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1D178-65A6-4BE3-B6C6-1AD28C2874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57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782D4015-4885-442A-BC28-69812FF39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5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84B3DD2-74AF-45C9-AD1E-BB92F509E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50"/>
            <a:ext cx="12192000" cy="604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6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95279B4A-A10E-427F-AA8E-FA6521D64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334749"/>
              </p:ext>
            </p:extLst>
          </p:nvPr>
        </p:nvGraphicFramePr>
        <p:xfrm>
          <a:off x="263214" y="1376124"/>
          <a:ext cx="11158160" cy="518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9438">
                  <a:extLst>
                    <a:ext uri="{9D8B030D-6E8A-4147-A177-3AD203B41FA5}">
                      <a16:colId xmlns:a16="http://schemas.microsoft.com/office/drawing/2014/main" val="2770949245"/>
                    </a:ext>
                  </a:extLst>
                </a:gridCol>
                <a:gridCol w="2799574">
                  <a:extLst>
                    <a:ext uri="{9D8B030D-6E8A-4147-A177-3AD203B41FA5}">
                      <a16:colId xmlns:a16="http://schemas.microsoft.com/office/drawing/2014/main" val="3931928579"/>
                    </a:ext>
                  </a:extLst>
                </a:gridCol>
                <a:gridCol w="2799574">
                  <a:extLst>
                    <a:ext uri="{9D8B030D-6E8A-4147-A177-3AD203B41FA5}">
                      <a16:colId xmlns:a16="http://schemas.microsoft.com/office/drawing/2014/main" val="2514264413"/>
                    </a:ext>
                  </a:extLst>
                </a:gridCol>
                <a:gridCol w="2799574">
                  <a:extLst>
                    <a:ext uri="{9D8B030D-6E8A-4147-A177-3AD203B41FA5}">
                      <a16:colId xmlns:a16="http://schemas.microsoft.com/office/drawing/2014/main" val="3378477244"/>
                    </a:ext>
                  </a:extLst>
                </a:gridCol>
              </a:tblGrid>
              <a:tr h="30509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u="none" strike="noStrike" dirty="0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학부</a:t>
                      </a:r>
                      <a:r>
                        <a:rPr lang="en-US" altLang="ko-KR" sz="1800" b="0" u="none" strike="noStrike" dirty="0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1800" b="0" u="none" strike="noStrike" dirty="0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과</a:t>
                      </a:r>
                      <a:r>
                        <a:rPr lang="en-US" altLang="ko-KR" sz="1800" b="0" u="none" strike="noStrike" dirty="0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)</a:t>
                      </a:r>
                    </a:p>
                    <a:p>
                      <a:pPr algn="ctr" fontAlgn="ctr"/>
                      <a:r>
                        <a:rPr lang="ko-KR" altLang="en-US" sz="1800" b="0" u="none" strike="noStrike" dirty="0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사무실</a:t>
                      </a:r>
                      <a:endParaRPr lang="ko-KR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u="none" strike="noStrike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전화번호</a:t>
                      </a:r>
                      <a:endParaRPr lang="ko-KR" altLang="en-US" sz="18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234254"/>
                  </a:ext>
                </a:extLst>
              </a:tr>
              <a:tr h="305094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279" marR="8279" marT="82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u="none" strike="noStrike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홈페이지</a:t>
                      </a:r>
                      <a:endParaRPr lang="ko-KR" altLang="en-US" sz="18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99477"/>
                  </a:ext>
                </a:extLst>
              </a:tr>
              <a:tr h="305094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279" marR="8279" marT="82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u="none" strike="noStrike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위치</a:t>
                      </a:r>
                      <a:endParaRPr lang="ko-KR" altLang="en-US" sz="18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834404"/>
                  </a:ext>
                </a:extLst>
              </a:tr>
              <a:tr h="305094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279" marR="8279" marT="82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u="none" strike="noStrike" dirty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조교 선생님 이름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136422"/>
                  </a:ext>
                </a:extLst>
              </a:tr>
              <a:tr h="30509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u="none" strike="noStrike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학부</a:t>
                      </a:r>
                      <a:r>
                        <a:rPr lang="en-US" altLang="ko-KR" sz="1800" b="0" u="none" strike="noStrike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1800" b="0" u="none" strike="noStrike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과</a:t>
                      </a:r>
                      <a:r>
                        <a:rPr lang="en-US" altLang="ko-KR" sz="1800" b="0" u="none" strike="noStrike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)</a:t>
                      </a:r>
                      <a:br>
                        <a:rPr lang="en-US" altLang="ko-KR" sz="1800" b="0" u="none" strike="noStrike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</a:br>
                      <a:r>
                        <a:rPr lang="ko-KR" altLang="en-US" sz="1800" b="0" u="none" strike="noStrike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교수 전공</a:t>
                      </a:r>
                      <a:br>
                        <a:rPr lang="ko-KR" altLang="en-US" sz="1800" b="0" u="none" strike="noStrike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</a:br>
                      <a:r>
                        <a:rPr lang="en-US" altLang="ko-KR" sz="1800" b="0" u="none" strike="noStrike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1800" b="0" u="none" strike="noStrike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주요 연구 분야 및 전공</a:t>
                      </a:r>
                      <a:r>
                        <a:rPr lang="en-US" altLang="ko-KR" sz="1800" b="0" u="none" strike="noStrike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)</a:t>
                      </a:r>
                      <a:endParaRPr lang="en-US" altLang="ko-KR" sz="1800" b="0" i="0" u="none" strike="noStrike">
                        <a:solidFill>
                          <a:schemeClr val="bg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u="none" strike="noStrike" dirty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이름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u="none" strike="noStrike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전공</a:t>
                      </a:r>
                      <a:endParaRPr lang="ko-KR" altLang="en-US" sz="18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u="none" strike="noStrike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담당수업</a:t>
                      </a:r>
                      <a:endParaRPr lang="ko-KR" altLang="en-US" sz="18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333351"/>
                  </a:ext>
                </a:extLst>
              </a:tr>
              <a:tr h="305094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279" marR="8279" marT="827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950872"/>
                  </a:ext>
                </a:extLst>
              </a:tr>
              <a:tr h="305094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279" marR="8279" marT="827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896024"/>
                  </a:ext>
                </a:extLst>
              </a:tr>
              <a:tr h="305094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279" marR="8279" marT="827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567146"/>
                  </a:ext>
                </a:extLst>
              </a:tr>
              <a:tr h="305094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u="none" strike="noStrike" dirty="0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학부</a:t>
                      </a:r>
                      <a:r>
                        <a:rPr lang="en-US" altLang="ko-KR" sz="1800" b="0" u="none" strike="noStrike" dirty="0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1800" b="0" u="none" strike="noStrike" dirty="0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과</a:t>
                      </a:r>
                      <a:r>
                        <a:rPr lang="en-US" altLang="ko-KR" sz="1800" b="0" u="none" strike="noStrike" dirty="0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) </a:t>
                      </a:r>
                      <a:r>
                        <a:rPr lang="ko-KR" altLang="en-US" sz="1800" b="0" u="none" strike="noStrike" dirty="0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교과과정</a:t>
                      </a:r>
                      <a:endParaRPr lang="en-US" altLang="ko-KR" sz="1800" b="0" u="none" strike="noStrike" dirty="0">
                        <a:solidFill>
                          <a:schemeClr val="bg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  <a:p>
                      <a:pPr algn="ctr" fontAlgn="ctr"/>
                      <a:r>
                        <a:rPr lang="en-US" altLang="ko-KR" sz="1800" b="0" u="none" strike="noStrike" dirty="0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1800" b="0" u="none" strike="noStrike" dirty="0" err="1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전공이수트랙</a:t>
                      </a:r>
                      <a:r>
                        <a:rPr lang="en-US" altLang="ko-KR" sz="1800" b="0" u="none" strike="noStrike" dirty="0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)</a:t>
                      </a:r>
                      <a:endParaRPr lang="en-US" altLang="ko-KR" sz="1800" b="0" i="0" u="none" strike="noStrike" dirty="0">
                        <a:solidFill>
                          <a:schemeClr val="bg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u="none" strike="noStrike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1</a:t>
                      </a:r>
                      <a:r>
                        <a:rPr lang="ko-KR" altLang="en-US" sz="1800" b="0" u="none" strike="noStrike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학년 </a:t>
                      </a:r>
                      <a:r>
                        <a:rPr lang="en-US" altLang="ko-KR" sz="1800" b="0" u="none" strike="noStrike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1</a:t>
                      </a:r>
                      <a:r>
                        <a:rPr lang="ko-KR" altLang="en-US" sz="1800" b="0" u="none" strike="noStrike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학기</a:t>
                      </a:r>
                      <a:endParaRPr lang="ko-KR" altLang="en-US" sz="18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251546"/>
                  </a:ext>
                </a:extLst>
              </a:tr>
              <a:tr h="305094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279" marR="8279" marT="82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u="none" strike="noStrike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1</a:t>
                      </a:r>
                      <a:r>
                        <a:rPr lang="ko-KR" altLang="en-US" sz="1800" b="0" u="none" strike="noStrike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학년 </a:t>
                      </a:r>
                      <a:r>
                        <a:rPr lang="en-US" altLang="ko-KR" sz="1800" b="0" u="none" strike="noStrike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2</a:t>
                      </a:r>
                      <a:r>
                        <a:rPr lang="ko-KR" altLang="en-US" sz="1800" b="0" u="none" strike="noStrike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학기</a:t>
                      </a:r>
                      <a:endParaRPr lang="ko-KR" altLang="en-US" sz="18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173476"/>
                  </a:ext>
                </a:extLst>
              </a:tr>
              <a:tr h="305094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279" marR="8279" marT="82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u="none" strike="noStrike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2</a:t>
                      </a:r>
                      <a:r>
                        <a:rPr lang="ko-KR" altLang="en-US" sz="1800" b="0" u="none" strike="noStrike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학년 </a:t>
                      </a:r>
                      <a:r>
                        <a:rPr lang="en-US" altLang="ko-KR" sz="1800" b="0" u="none" strike="noStrike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1</a:t>
                      </a:r>
                      <a:r>
                        <a:rPr lang="ko-KR" altLang="en-US" sz="1800" b="0" u="none" strike="noStrike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학기</a:t>
                      </a:r>
                      <a:endParaRPr lang="ko-KR" altLang="en-US" sz="18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156765"/>
                  </a:ext>
                </a:extLst>
              </a:tr>
              <a:tr h="305094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279" marR="8279" marT="82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u="none" strike="noStrike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2</a:t>
                      </a:r>
                      <a:r>
                        <a:rPr lang="ko-KR" altLang="en-US" sz="1800" b="0" u="none" strike="noStrike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학년 </a:t>
                      </a:r>
                      <a:r>
                        <a:rPr lang="en-US" altLang="ko-KR" sz="1800" b="0" u="none" strike="noStrike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2</a:t>
                      </a:r>
                      <a:r>
                        <a:rPr lang="ko-KR" altLang="en-US" sz="1800" b="0" u="none" strike="noStrike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학기</a:t>
                      </a:r>
                      <a:endParaRPr lang="ko-KR" altLang="en-US" sz="18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658293"/>
                  </a:ext>
                </a:extLst>
              </a:tr>
              <a:tr h="305094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279" marR="8279" marT="82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u="none" strike="noStrike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3</a:t>
                      </a:r>
                      <a:r>
                        <a:rPr lang="ko-KR" altLang="en-US" sz="1800" b="0" u="none" strike="noStrike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학년 </a:t>
                      </a:r>
                      <a:r>
                        <a:rPr lang="en-US" altLang="ko-KR" sz="1800" b="0" u="none" strike="noStrike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1</a:t>
                      </a:r>
                      <a:r>
                        <a:rPr lang="ko-KR" altLang="en-US" sz="1800" b="0" u="none" strike="noStrike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학기</a:t>
                      </a:r>
                      <a:endParaRPr lang="ko-KR" altLang="en-US" sz="18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547200"/>
                  </a:ext>
                </a:extLst>
              </a:tr>
              <a:tr h="305094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279" marR="8279" marT="82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u="none" strike="noStrike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3</a:t>
                      </a:r>
                      <a:r>
                        <a:rPr lang="ko-KR" altLang="en-US" sz="1800" b="0" u="none" strike="noStrike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학년 </a:t>
                      </a:r>
                      <a:r>
                        <a:rPr lang="en-US" altLang="ko-KR" sz="1800" b="0" u="none" strike="noStrike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2</a:t>
                      </a:r>
                      <a:r>
                        <a:rPr lang="ko-KR" altLang="en-US" sz="1800" b="0" u="none" strike="noStrike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학기</a:t>
                      </a:r>
                      <a:endParaRPr lang="ko-KR" altLang="en-US" sz="18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413372"/>
                  </a:ext>
                </a:extLst>
              </a:tr>
              <a:tr h="305094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279" marR="8279" marT="82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u="none" strike="noStrike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4</a:t>
                      </a:r>
                      <a:r>
                        <a:rPr lang="ko-KR" altLang="en-US" sz="1800" b="0" u="none" strike="noStrike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학년 </a:t>
                      </a:r>
                      <a:r>
                        <a:rPr lang="en-US" altLang="ko-KR" sz="1800" b="0" u="none" strike="noStrike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1</a:t>
                      </a:r>
                      <a:r>
                        <a:rPr lang="ko-KR" altLang="en-US" sz="1800" b="0" u="none" strike="noStrike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학기</a:t>
                      </a:r>
                      <a:endParaRPr lang="ko-KR" altLang="en-US" sz="18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027938"/>
                  </a:ext>
                </a:extLst>
              </a:tr>
              <a:tr h="305094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279" marR="8279" marT="82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u="none" strike="noStrike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4</a:t>
                      </a:r>
                      <a:r>
                        <a:rPr lang="ko-KR" altLang="en-US" sz="1800" b="0" u="none" strike="noStrike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학년 </a:t>
                      </a:r>
                      <a:r>
                        <a:rPr lang="en-US" altLang="ko-KR" sz="1800" b="0" u="none" strike="noStrike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2</a:t>
                      </a:r>
                      <a:r>
                        <a:rPr lang="ko-KR" altLang="en-US" sz="1800" b="0" u="none" strike="noStrike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학기</a:t>
                      </a:r>
                      <a:endParaRPr lang="ko-KR" altLang="en-US" sz="18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870619"/>
                  </a:ext>
                </a:extLst>
              </a:tr>
              <a:tr h="305094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279" marR="8279" marT="82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u="none" strike="noStrike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졸업요건</a:t>
                      </a:r>
                      <a:endParaRPr lang="ko-KR" altLang="en-US" sz="18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8279" marR="8279" marT="8279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02869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CC69C3C-54FE-4965-98B1-2ED5E5240A99}"/>
              </a:ext>
            </a:extLst>
          </p:cNvPr>
          <p:cNvSpPr txBox="1"/>
          <p:nvPr/>
        </p:nvSpPr>
        <p:spPr>
          <a:xfrm>
            <a:off x="523881" y="756954"/>
            <a:ext cx="3384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latin typeface="+mj-ea"/>
                <a:ea typeface="+mj-ea"/>
                <a:cs typeface="함초롬바탕" panose="02030604000101010101" pitchFamily="18" charset="-127"/>
              </a:rPr>
              <a:t>워크시트</a:t>
            </a:r>
            <a:r>
              <a:rPr lang="en-US" altLang="ko-KR" sz="2000" b="1" dirty="0">
                <a:latin typeface="+mj-ea"/>
                <a:ea typeface="+mj-ea"/>
                <a:cs typeface="함초롬바탕" panose="02030604000101010101" pitchFamily="18" charset="-127"/>
              </a:rPr>
              <a:t>-</a:t>
            </a:r>
            <a:r>
              <a:rPr lang="ko-KR" altLang="en-US" sz="2000" b="1" dirty="0">
                <a:latin typeface="+mj-ea"/>
                <a:ea typeface="+mj-ea"/>
                <a:cs typeface="함초롬바탕" panose="02030604000101010101" pitchFamily="18" charset="-127"/>
              </a:rPr>
              <a:t>우리 학부</a:t>
            </a:r>
            <a:r>
              <a:rPr lang="en-US" altLang="ko-KR" sz="2000" b="1" dirty="0">
                <a:latin typeface="+mj-ea"/>
                <a:ea typeface="+mj-ea"/>
                <a:cs typeface="함초롬바탕" panose="02030604000101010101" pitchFamily="18" charset="-127"/>
              </a:rPr>
              <a:t>(</a:t>
            </a:r>
            <a:r>
              <a:rPr lang="ko-KR" altLang="en-US" sz="2000" b="1" dirty="0">
                <a:latin typeface="+mj-ea"/>
                <a:ea typeface="+mj-ea"/>
                <a:cs typeface="함초롬바탕" panose="02030604000101010101" pitchFamily="18" charset="-127"/>
              </a:rPr>
              <a:t>과</a:t>
            </a:r>
            <a:r>
              <a:rPr lang="en-US" altLang="ko-KR" sz="2000" b="1" dirty="0">
                <a:latin typeface="+mj-ea"/>
                <a:ea typeface="+mj-ea"/>
                <a:cs typeface="함초롬바탕" panose="02030604000101010101" pitchFamily="18" charset="-127"/>
              </a:rPr>
              <a:t>)</a:t>
            </a:r>
            <a:r>
              <a:rPr lang="ko-KR" altLang="en-US" sz="2000" b="1" dirty="0">
                <a:latin typeface="+mj-ea"/>
                <a:ea typeface="+mj-ea"/>
                <a:cs typeface="함초롬바탕" panose="02030604000101010101" pitchFamily="18" charset="-127"/>
              </a:rPr>
              <a:t>소개</a:t>
            </a:r>
          </a:p>
        </p:txBody>
      </p:sp>
      <p:grpSp>
        <p:nvGrpSpPr>
          <p:cNvPr id="11" name="Google Shape;4628;p64">
            <a:extLst>
              <a:ext uri="{FF2B5EF4-FFF2-40B4-BE49-F238E27FC236}">
                <a16:creationId xmlns:a16="http://schemas.microsoft.com/office/drawing/2014/main" id="{C3E56B3D-2437-450A-AE59-D01CDA1FD7B5}"/>
              </a:ext>
            </a:extLst>
          </p:cNvPr>
          <p:cNvGrpSpPr/>
          <p:nvPr/>
        </p:nvGrpSpPr>
        <p:grpSpPr>
          <a:xfrm>
            <a:off x="243197" y="867062"/>
            <a:ext cx="280684" cy="174338"/>
            <a:chOff x="4923925" y="1877500"/>
            <a:chExt cx="59525" cy="36975"/>
          </a:xfrm>
        </p:grpSpPr>
        <p:sp>
          <p:nvSpPr>
            <p:cNvPr id="12" name="Google Shape;4629;p64">
              <a:extLst>
                <a:ext uri="{FF2B5EF4-FFF2-40B4-BE49-F238E27FC236}">
                  <a16:creationId xmlns:a16="http://schemas.microsoft.com/office/drawing/2014/main" id="{8165B77A-88B8-4C83-8367-9077F661C5BA}"/>
                </a:ext>
              </a:extLst>
            </p:cNvPr>
            <p:cNvSpPr/>
            <p:nvPr/>
          </p:nvSpPr>
          <p:spPr>
            <a:xfrm>
              <a:off x="492392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8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630;p64">
              <a:extLst>
                <a:ext uri="{FF2B5EF4-FFF2-40B4-BE49-F238E27FC236}">
                  <a16:creationId xmlns:a16="http://schemas.microsoft.com/office/drawing/2014/main" id="{00DF5C00-AFB5-4B67-BB76-1E0796EA5C89}"/>
                </a:ext>
              </a:extLst>
            </p:cNvPr>
            <p:cNvSpPr/>
            <p:nvPr/>
          </p:nvSpPr>
          <p:spPr>
            <a:xfrm>
              <a:off x="495457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8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타원 7">
            <a:extLst>
              <a:ext uri="{FF2B5EF4-FFF2-40B4-BE49-F238E27FC236}">
                <a16:creationId xmlns:a16="http://schemas.microsoft.com/office/drawing/2014/main" id="{3305D8EE-5009-4869-9983-B06DA9D58D87}"/>
              </a:ext>
            </a:extLst>
          </p:cNvPr>
          <p:cNvSpPr/>
          <p:nvPr/>
        </p:nvSpPr>
        <p:spPr>
          <a:xfrm>
            <a:off x="10603166" y="756955"/>
            <a:ext cx="1256554" cy="1256552"/>
          </a:xfrm>
          <a:prstGeom prst="ellipse">
            <a:avLst/>
          </a:prstGeom>
          <a:solidFill>
            <a:srgbClr val="12B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워크북</a:t>
            </a:r>
            <a:endParaRPr lang="en-US" altLang="ko-KR" b="1" dirty="0"/>
          </a:p>
          <a:p>
            <a:pPr algn="ctr"/>
            <a:r>
              <a:rPr lang="en-US" altLang="ko-KR" sz="2800" b="1" dirty="0"/>
              <a:t>20P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5806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D9C75690-1126-436B-8472-F37D5FA451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557539"/>
              </p:ext>
            </p:extLst>
          </p:nvPr>
        </p:nvGraphicFramePr>
        <p:xfrm>
          <a:off x="243198" y="1343024"/>
          <a:ext cx="11705603" cy="52196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1145">
                  <a:extLst>
                    <a:ext uri="{9D8B030D-6E8A-4147-A177-3AD203B41FA5}">
                      <a16:colId xmlns:a16="http://schemas.microsoft.com/office/drawing/2014/main" val="3532204038"/>
                    </a:ext>
                  </a:extLst>
                </a:gridCol>
                <a:gridCol w="2851486">
                  <a:extLst>
                    <a:ext uri="{9D8B030D-6E8A-4147-A177-3AD203B41FA5}">
                      <a16:colId xmlns:a16="http://schemas.microsoft.com/office/drawing/2014/main" val="3682016917"/>
                    </a:ext>
                  </a:extLst>
                </a:gridCol>
                <a:gridCol w="1425743">
                  <a:extLst>
                    <a:ext uri="{9D8B030D-6E8A-4147-A177-3AD203B41FA5}">
                      <a16:colId xmlns:a16="http://schemas.microsoft.com/office/drawing/2014/main" val="1014073925"/>
                    </a:ext>
                  </a:extLst>
                </a:gridCol>
                <a:gridCol w="1425743">
                  <a:extLst>
                    <a:ext uri="{9D8B030D-6E8A-4147-A177-3AD203B41FA5}">
                      <a16:colId xmlns:a16="http://schemas.microsoft.com/office/drawing/2014/main" val="706047455"/>
                    </a:ext>
                  </a:extLst>
                </a:gridCol>
                <a:gridCol w="2851486">
                  <a:extLst>
                    <a:ext uri="{9D8B030D-6E8A-4147-A177-3AD203B41FA5}">
                      <a16:colId xmlns:a16="http://schemas.microsoft.com/office/drawing/2014/main" val="4179140440"/>
                    </a:ext>
                  </a:extLst>
                </a:gridCol>
              </a:tblGrid>
              <a:tr h="2520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u="none" strike="noStrike" dirty="0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취득 가능 자격증</a:t>
                      </a:r>
                      <a:endParaRPr lang="ko-KR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u="none" strike="noStrike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자격증명</a:t>
                      </a:r>
                      <a:endParaRPr lang="ko-KR" altLang="en-US" sz="18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활용 분야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997748"/>
                  </a:ext>
                </a:extLst>
              </a:tr>
              <a:tr h="44421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4162393"/>
                  </a:ext>
                </a:extLst>
              </a:tr>
              <a:tr h="44421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45837"/>
                  </a:ext>
                </a:extLst>
              </a:tr>
              <a:tr h="44421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0415040"/>
                  </a:ext>
                </a:extLst>
              </a:tr>
              <a:tr h="2520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u="none" strike="noStrike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학부</a:t>
                      </a:r>
                      <a:r>
                        <a:rPr lang="en-US" altLang="ko-KR" sz="2000" b="0" u="none" strike="noStrike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2000" b="0" u="none" strike="noStrike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과</a:t>
                      </a:r>
                      <a:r>
                        <a:rPr lang="en-US" altLang="ko-KR" sz="2000" b="0" u="none" strike="noStrike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) </a:t>
                      </a:r>
                      <a:r>
                        <a:rPr lang="ko-KR" altLang="en-US" sz="2000" b="0" u="none" strike="noStrike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내 장학제도</a:t>
                      </a:r>
                      <a:endParaRPr lang="ko-KR" altLang="en-US" sz="2000" b="0" i="0" u="none" strike="noStrike">
                        <a:solidFill>
                          <a:schemeClr val="bg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u="none" strike="noStrike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장학금명</a:t>
                      </a: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u="none" strike="noStrike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지급기준</a:t>
                      </a: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u="none" strike="noStrike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선발기준</a:t>
                      </a: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218956"/>
                  </a:ext>
                </a:extLst>
              </a:tr>
              <a:tr h="44421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808797"/>
                  </a:ext>
                </a:extLst>
              </a:tr>
              <a:tr h="44421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28363"/>
                  </a:ext>
                </a:extLst>
              </a:tr>
              <a:tr h="44421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563010"/>
                  </a:ext>
                </a:extLst>
              </a:tr>
              <a:tr h="44421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890175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u="none" strike="noStrike" dirty="0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학부</a:t>
                      </a:r>
                      <a:r>
                        <a:rPr lang="en-US" altLang="ko-KR" sz="2000" b="0" u="none" strike="noStrike" dirty="0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2000" b="0" u="none" strike="noStrike" dirty="0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과</a:t>
                      </a:r>
                      <a:r>
                        <a:rPr lang="en-US" altLang="ko-KR" sz="2000" b="0" u="none" strike="noStrike" dirty="0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) </a:t>
                      </a:r>
                      <a:r>
                        <a:rPr lang="ko-KR" altLang="en-US" sz="2000" b="0" u="none" strike="noStrike" dirty="0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내 동아리 및</a:t>
                      </a:r>
                      <a:endParaRPr lang="en-US" altLang="ko-KR" sz="2000" b="0" u="none" strike="noStrike" dirty="0">
                        <a:solidFill>
                          <a:schemeClr val="bg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  <a:p>
                      <a:pPr algn="ctr" fontAlgn="ctr"/>
                      <a:r>
                        <a:rPr lang="ko-KR" altLang="en-US" sz="2000" b="0" u="none" strike="noStrike" dirty="0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소모임</a:t>
                      </a:r>
                      <a:endParaRPr lang="ko-KR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686199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u="none" strike="noStrike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학부</a:t>
                      </a:r>
                      <a:r>
                        <a:rPr lang="en-US" altLang="ko-KR" sz="2000" b="0" u="none" strike="noStrike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2000" b="0" u="none" strike="noStrike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과</a:t>
                      </a:r>
                      <a:r>
                        <a:rPr lang="en-US" altLang="ko-KR" sz="2000" b="0" u="none" strike="noStrike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) </a:t>
                      </a:r>
                      <a:r>
                        <a:rPr lang="ko-KR" altLang="en-US" sz="2000" b="0" u="none" strike="noStrike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함초롬돋움" panose="020B0604000101010101" pitchFamily="50" charset="-127"/>
                        </a:rPr>
                        <a:t>행사</a:t>
                      </a:r>
                      <a:endParaRPr lang="ko-KR" altLang="en-US" sz="2000" b="0" i="0" u="none" strike="noStrike">
                        <a:solidFill>
                          <a:schemeClr val="bg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함초롬돋움" panose="020B0604000101010101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19512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EDABC2F-4A49-4A37-A97E-F9FF5EDADAB7}"/>
              </a:ext>
            </a:extLst>
          </p:cNvPr>
          <p:cNvSpPr txBox="1"/>
          <p:nvPr/>
        </p:nvSpPr>
        <p:spPr>
          <a:xfrm>
            <a:off x="523881" y="756954"/>
            <a:ext cx="3384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latin typeface="+mj-ea"/>
                <a:ea typeface="+mj-ea"/>
                <a:cs typeface="함초롬바탕" panose="02030604000101010101" pitchFamily="18" charset="-127"/>
              </a:rPr>
              <a:t>워크시트</a:t>
            </a:r>
            <a:r>
              <a:rPr lang="en-US" altLang="ko-KR" sz="2000" b="1" dirty="0">
                <a:latin typeface="+mj-ea"/>
                <a:ea typeface="+mj-ea"/>
                <a:cs typeface="함초롬바탕" panose="02030604000101010101" pitchFamily="18" charset="-127"/>
              </a:rPr>
              <a:t>-</a:t>
            </a:r>
            <a:r>
              <a:rPr lang="ko-KR" altLang="en-US" sz="2000" b="1" dirty="0">
                <a:latin typeface="+mj-ea"/>
                <a:ea typeface="+mj-ea"/>
                <a:cs typeface="함초롬바탕" panose="02030604000101010101" pitchFamily="18" charset="-127"/>
              </a:rPr>
              <a:t>우리 학부</a:t>
            </a:r>
            <a:r>
              <a:rPr lang="en-US" altLang="ko-KR" sz="2000" b="1" dirty="0">
                <a:latin typeface="+mj-ea"/>
                <a:ea typeface="+mj-ea"/>
                <a:cs typeface="함초롬바탕" panose="02030604000101010101" pitchFamily="18" charset="-127"/>
              </a:rPr>
              <a:t>(</a:t>
            </a:r>
            <a:r>
              <a:rPr lang="ko-KR" altLang="en-US" sz="2000" b="1" dirty="0">
                <a:latin typeface="+mj-ea"/>
                <a:ea typeface="+mj-ea"/>
                <a:cs typeface="함초롬바탕" panose="02030604000101010101" pitchFamily="18" charset="-127"/>
              </a:rPr>
              <a:t>과</a:t>
            </a:r>
            <a:r>
              <a:rPr lang="en-US" altLang="ko-KR" sz="2000" b="1" dirty="0">
                <a:latin typeface="+mj-ea"/>
                <a:ea typeface="+mj-ea"/>
                <a:cs typeface="함초롬바탕" panose="02030604000101010101" pitchFamily="18" charset="-127"/>
              </a:rPr>
              <a:t>)</a:t>
            </a:r>
            <a:r>
              <a:rPr lang="ko-KR" altLang="en-US" sz="2000" b="1" dirty="0">
                <a:latin typeface="+mj-ea"/>
                <a:ea typeface="+mj-ea"/>
                <a:cs typeface="함초롬바탕" panose="02030604000101010101" pitchFamily="18" charset="-127"/>
              </a:rPr>
              <a:t>소개</a:t>
            </a:r>
          </a:p>
        </p:txBody>
      </p:sp>
      <p:grpSp>
        <p:nvGrpSpPr>
          <p:cNvPr id="11" name="Google Shape;4628;p64">
            <a:extLst>
              <a:ext uri="{FF2B5EF4-FFF2-40B4-BE49-F238E27FC236}">
                <a16:creationId xmlns:a16="http://schemas.microsoft.com/office/drawing/2014/main" id="{A5876C15-4A21-426E-8EE9-42C500185997}"/>
              </a:ext>
            </a:extLst>
          </p:cNvPr>
          <p:cNvGrpSpPr/>
          <p:nvPr/>
        </p:nvGrpSpPr>
        <p:grpSpPr>
          <a:xfrm>
            <a:off x="243197" y="867062"/>
            <a:ext cx="280684" cy="174338"/>
            <a:chOff x="4923925" y="1877500"/>
            <a:chExt cx="59525" cy="36975"/>
          </a:xfrm>
        </p:grpSpPr>
        <p:sp>
          <p:nvSpPr>
            <p:cNvPr id="12" name="Google Shape;4629;p64">
              <a:extLst>
                <a:ext uri="{FF2B5EF4-FFF2-40B4-BE49-F238E27FC236}">
                  <a16:creationId xmlns:a16="http://schemas.microsoft.com/office/drawing/2014/main" id="{B52EF311-048C-4B2F-84F8-54D28E567C92}"/>
                </a:ext>
              </a:extLst>
            </p:cNvPr>
            <p:cNvSpPr/>
            <p:nvPr/>
          </p:nvSpPr>
          <p:spPr>
            <a:xfrm>
              <a:off x="492392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8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630;p64">
              <a:extLst>
                <a:ext uri="{FF2B5EF4-FFF2-40B4-BE49-F238E27FC236}">
                  <a16:creationId xmlns:a16="http://schemas.microsoft.com/office/drawing/2014/main" id="{1A7665BC-75E2-4C39-8EB6-3DBEC553B3ED}"/>
                </a:ext>
              </a:extLst>
            </p:cNvPr>
            <p:cNvSpPr/>
            <p:nvPr/>
          </p:nvSpPr>
          <p:spPr>
            <a:xfrm>
              <a:off x="495457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8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타원 9">
            <a:extLst>
              <a:ext uri="{FF2B5EF4-FFF2-40B4-BE49-F238E27FC236}">
                <a16:creationId xmlns:a16="http://schemas.microsoft.com/office/drawing/2014/main" id="{2D5F71B2-379D-452B-B2B9-73D39FBEA3BB}"/>
              </a:ext>
            </a:extLst>
          </p:cNvPr>
          <p:cNvSpPr/>
          <p:nvPr/>
        </p:nvSpPr>
        <p:spPr>
          <a:xfrm>
            <a:off x="10603166" y="756955"/>
            <a:ext cx="1256554" cy="1256552"/>
          </a:xfrm>
          <a:prstGeom prst="ellipse">
            <a:avLst/>
          </a:prstGeom>
          <a:solidFill>
            <a:srgbClr val="12B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워크북</a:t>
            </a:r>
            <a:endParaRPr lang="en-US" altLang="ko-KR" b="1" dirty="0"/>
          </a:p>
          <a:p>
            <a:pPr algn="ctr"/>
            <a:r>
              <a:rPr lang="en-US" altLang="ko-KR" sz="2800" b="1" dirty="0"/>
              <a:t>21P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7223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8">
            <a:extLst>
              <a:ext uri="{FF2B5EF4-FFF2-40B4-BE49-F238E27FC236}">
                <a16:creationId xmlns:a16="http://schemas.microsoft.com/office/drawing/2014/main" id="{9C4B4060-63FD-417C-AB2E-0CE83F439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323384"/>
              </p:ext>
            </p:extLst>
          </p:nvPr>
        </p:nvGraphicFramePr>
        <p:xfrm>
          <a:off x="690113" y="2385083"/>
          <a:ext cx="10811774" cy="8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1349">
                  <a:extLst>
                    <a:ext uri="{9D8B030D-6E8A-4147-A177-3AD203B41FA5}">
                      <a16:colId xmlns:a16="http://schemas.microsoft.com/office/drawing/2014/main" val="1288420368"/>
                    </a:ext>
                  </a:extLst>
                </a:gridCol>
                <a:gridCol w="7420425">
                  <a:extLst>
                    <a:ext uri="{9D8B030D-6E8A-4147-A177-3AD203B41FA5}">
                      <a16:colId xmlns:a16="http://schemas.microsoft.com/office/drawing/2014/main" val="2355655810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spc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함초롬돋움" panose="020B0604000101010101" pitchFamily="50" charset="-127"/>
                        </a:rPr>
                        <a:t>학부</a:t>
                      </a:r>
                      <a:r>
                        <a:rPr lang="en-US" altLang="ko-KR" sz="2000" b="1" spc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2000" b="1" spc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함초롬돋움" panose="020B0604000101010101" pitchFamily="50" charset="-127"/>
                        </a:rPr>
                        <a:t>과</a:t>
                      </a:r>
                      <a:r>
                        <a:rPr lang="en-US" altLang="ko-KR" sz="2000" b="1" spc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함초롬돋움" panose="020B0604000101010101" pitchFamily="50" charset="-127"/>
                        </a:rPr>
                        <a:t>) </a:t>
                      </a:r>
                      <a:r>
                        <a:rPr lang="ko-KR" altLang="en-US" sz="2000" b="1" spc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함초롬돋움" panose="020B0604000101010101" pitchFamily="50" charset="-127"/>
                        </a:rPr>
                        <a:t>교수 소개</a:t>
                      </a:r>
                    </a:p>
                  </a:txBody>
                  <a:tcPr anchor="ctr">
                    <a:lnT w="9525" cap="flat" cmpd="sng" algn="ctr">
                      <a:solidFill>
                        <a:srgbClr val="00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9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0" spc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B0604000101010101" pitchFamily="50" charset="-127"/>
                        </a:rPr>
                        <a:t>세부전공</a:t>
                      </a:r>
                      <a:r>
                        <a:rPr lang="en-US" altLang="ko-KR" sz="2000" b="0" spc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B0604000101010101" pitchFamily="50" charset="-127"/>
                        </a:rPr>
                        <a:t>, </a:t>
                      </a:r>
                      <a:r>
                        <a:rPr lang="ko-KR" altLang="en-US" sz="2000" b="0" spc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B0604000101010101" pitchFamily="50" charset="-127"/>
                        </a:rPr>
                        <a:t>연구실</a:t>
                      </a:r>
                      <a:r>
                        <a:rPr lang="en-US" altLang="ko-KR" sz="2000" b="0" spc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B0604000101010101" pitchFamily="50" charset="-127"/>
                        </a:rPr>
                        <a:t>, </a:t>
                      </a:r>
                      <a:r>
                        <a:rPr lang="ko-KR" altLang="en-US" sz="2000" b="0" spc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B0604000101010101" pitchFamily="50" charset="-127"/>
                        </a:rPr>
                        <a:t>담당교과목</a:t>
                      </a:r>
                    </a:p>
                  </a:txBody>
                  <a:tcPr anchor="ctr">
                    <a:lnT w="9525" cap="flat" cmpd="sng" algn="ctr">
                      <a:solidFill>
                        <a:srgbClr val="00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819763"/>
                  </a:ext>
                </a:extLst>
              </a:tr>
            </a:tbl>
          </a:graphicData>
        </a:graphic>
      </p:graphicFrame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1261521C-D672-449C-A0A1-DC4F662E3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908339"/>
              </p:ext>
            </p:extLst>
          </p:nvPr>
        </p:nvGraphicFramePr>
        <p:xfrm>
          <a:off x="690113" y="3545134"/>
          <a:ext cx="10811774" cy="8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1349">
                  <a:extLst>
                    <a:ext uri="{9D8B030D-6E8A-4147-A177-3AD203B41FA5}">
                      <a16:colId xmlns:a16="http://schemas.microsoft.com/office/drawing/2014/main" val="1288420368"/>
                    </a:ext>
                  </a:extLst>
                </a:gridCol>
                <a:gridCol w="7420425">
                  <a:extLst>
                    <a:ext uri="{9D8B030D-6E8A-4147-A177-3AD203B41FA5}">
                      <a16:colId xmlns:a16="http://schemas.microsoft.com/office/drawing/2014/main" val="2355655810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2000" b="1" kern="1200" spc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함초롬돋움" panose="020B0604000101010101" pitchFamily="50" charset="-127"/>
                        </a:rPr>
                        <a:t>학부</a:t>
                      </a:r>
                      <a:r>
                        <a:rPr lang="en-US" altLang="ko-KR" sz="2000" b="1" kern="1200" spc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2000" b="1" kern="1200" spc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함초롬돋움" panose="020B0604000101010101" pitchFamily="50" charset="-127"/>
                        </a:rPr>
                        <a:t>과</a:t>
                      </a:r>
                      <a:r>
                        <a:rPr lang="en-US" altLang="ko-KR" sz="2000" b="1" kern="1200" spc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함초롬돋움" panose="020B0604000101010101" pitchFamily="50" charset="-127"/>
                        </a:rPr>
                        <a:t>) </a:t>
                      </a:r>
                      <a:r>
                        <a:rPr lang="ko-KR" altLang="en-US" sz="2000" b="1" kern="1200" spc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함초롬돋움" panose="020B0604000101010101" pitchFamily="50" charset="-127"/>
                        </a:rPr>
                        <a:t>조교 소개</a:t>
                      </a:r>
                    </a:p>
                  </a:txBody>
                  <a:tcPr anchor="ctr">
                    <a:lnT w="9525" cap="flat" cmpd="sng" algn="ctr">
                      <a:solidFill>
                        <a:srgbClr val="2252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52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525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0" spc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B0604000101010101" pitchFamily="50" charset="-127"/>
                        </a:rPr>
                        <a:t>사무실</a:t>
                      </a:r>
                      <a:r>
                        <a:rPr lang="en-US" altLang="ko-KR" sz="2000" b="0" spc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B0604000101010101" pitchFamily="50" charset="-127"/>
                        </a:rPr>
                        <a:t>, </a:t>
                      </a:r>
                      <a:r>
                        <a:rPr lang="ko-KR" altLang="en-US" sz="2000" b="0" spc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B0604000101010101" pitchFamily="50" charset="-127"/>
                        </a:rPr>
                        <a:t>역할 등 </a:t>
                      </a:r>
                    </a:p>
                  </a:txBody>
                  <a:tcPr anchor="ctr">
                    <a:lnT w="9525" cap="flat" cmpd="sng" algn="ctr">
                      <a:solidFill>
                        <a:srgbClr val="2252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52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819763"/>
                  </a:ext>
                </a:extLst>
              </a:tr>
            </a:tbl>
          </a:graphicData>
        </a:graphic>
      </p:graphicFrame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7FBF9079-7ACE-45C8-9A7E-A13CC0E90B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831650"/>
              </p:ext>
            </p:extLst>
          </p:nvPr>
        </p:nvGraphicFramePr>
        <p:xfrm>
          <a:off x="690113" y="4705185"/>
          <a:ext cx="10811774" cy="8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1349">
                  <a:extLst>
                    <a:ext uri="{9D8B030D-6E8A-4147-A177-3AD203B41FA5}">
                      <a16:colId xmlns:a16="http://schemas.microsoft.com/office/drawing/2014/main" val="1288420368"/>
                    </a:ext>
                  </a:extLst>
                </a:gridCol>
                <a:gridCol w="7420425">
                  <a:extLst>
                    <a:ext uri="{9D8B030D-6E8A-4147-A177-3AD203B41FA5}">
                      <a16:colId xmlns:a16="http://schemas.microsoft.com/office/drawing/2014/main" val="2355655810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2000" b="1" kern="1200" spc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함초롬돋움" panose="020B0604000101010101" pitchFamily="50" charset="-127"/>
                        </a:rPr>
                        <a:t>교과과정 소개</a:t>
                      </a:r>
                    </a:p>
                  </a:txBody>
                  <a:tcPr anchor="ctr">
                    <a:lnT w="6350" cap="flat" cmpd="sng" algn="ctr">
                      <a:solidFill>
                        <a:srgbClr val="405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5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556D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0" spc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B0604000101010101" pitchFamily="50" charset="-127"/>
                        </a:rPr>
                        <a:t>학년별 수강과목</a:t>
                      </a:r>
                      <a:r>
                        <a:rPr lang="en-US" altLang="ko-KR" sz="2000" b="0" spc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B0604000101010101" pitchFamily="50" charset="-127"/>
                        </a:rPr>
                        <a:t>, </a:t>
                      </a:r>
                      <a:r>
                        <a:rPr lang="ko-KR" altLang="en-US" sz="2000" b="0" spc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B0604000101010101" pitchFamily="50" charset="-127"/>
                        </a:rPr>
                        <a:t>졸업요건 학부</a:t>
                      </a:r>
                      <a:r>
                        <a:rPr lang="en-US" altLang="ko-KR" sz="2000" b="0" spc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2000" b="0" spc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B0604000101010101" pitchFamily="50" charset="-127"/>
                        </a:rPr>
                        <a:t>과</a:t>
                      </a:r>
                      <a:r>
                        <a:rPr lang="en-US" altLang="ko-KR" sz="2000" b="0" spc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B0604000101010101" pitchFamily="50" charset="-127"/>
                        </a:rPr>
                        <a:t>) </a:t>
                      </a:r>
                      <a:r>
                        <a:rPr lang="ko-KR" altLang="en-US" sz="2000" b="0" spc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B0604000101010101" pitchFamily="50" charset="-127"/>
                        </a:rPr>
                        <a:t>내규</a:t>
                      </a:r>
                      <a:r>
                        <a:rPr lang="en-US" altLang="ko-KR" sz="2000" b="0" spc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B0604000101010101" pitchFamily="50" charset="-127"/>
                        </a:rPr>
                        <a:t>, </a:t>
                      </a:r>
                      <a:r>
                        <a:rPr lang="ko-KR" altLang="en-US" sz="2000" b="0" spc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B0604000101010101" pitchFamily="50" charset="-127"/>
                        </a:rPr>
                        <a:t>장학사정</a:t>
                      </a:r>
                      <a:r>
                        <a:rPr lang="en-US" altLang="ko-KR" sz="2000" b="0" spc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B0604000101010101" pitchFamily="50" charset="-127"/>
                        </a:rPr>
                        <a:t>, </a:t>
                      </a:r>
                    </a:p>
                    <a:p>
                      <a:pPr latinLnBrk="1"/>
                      <a:r>
                        <a:rPr lang="ko-KR" altLang="en-US" sz="2000" b="0" spc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B0604000101010101" pitchFamily="50" charset="-127"/>
                        </a:rPr>
                        <a:t>홈페이지</a:t>
                      </a:r>
                      <a:r>
                        <a:rPr lang="en-US" altLang="ko-KR" sz="2000" b="0" spc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B0604000101010101" pitchFamily="50" charset="-127"/>
                        </a:rPr>
                        <a:t>, </a:t>
                      </a:r>
                      <a:r>
                        <a:rPr lang="ko-KR" altLang="en-US" sz="2000" b="0" spc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B0604000101010101" pitchFamily="50" charset="-127"/>
                        </a:rPr>
                        <a:t>행사</a:t>
                      </a:r>
                      <a:r>
                        <a:rPr lang="en-US" altLang="ko-KR" sz="2000" b="0" spc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B0604000101010101" pitchFamily="50" charset="-127"/>
                        </a:rPr>
                        <a:t>, </a:t>
                      </a:r>
                      <a:r>
                        <a:rPr lang="ko-KR" altLang="en-US" sz="2000" b="0" spc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B0604000101010101" pitchFamily="50" charset="-127"/>
                        </a:rPr>
                        <a:t>학과 내 동아리나 소모임</a:t>
                      </a:r>
                      <a:r>
                        <a:rPr lang="en-US" altLang="ko-KR" sz="2000" b="0" spc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B0604000101010101" pitchFamily="50" charset="-127"/>
                        </a:rPr>
                        <a:t>, </a:t>
                      </a:r>
                      <a:r>
                        <a:rPr lang="ko-KR" altLang="en-US" sz="2000" b="0" spc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B0604000101010101" pitchFamily="50" charset="-127"/>
                        </a:rPr>
                        <a:t>취득 가능 자격증 </a:t>
                      </a:r>
                    </a:p>
                  </a:txBody>
                  <a:tcPr anchor="ctr">
                    <a:lnT w="6350" cap="flat" cmpd="sng" algn="ctr">
                      <a:solidFill>
                        <a:srgbClr val="405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5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81976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6F4D99B-2ABA-4079-9BE4-620389151230}"/>
              </a:ext>
            </a:extLst>
          </p:cNvPr>
          <p:cNvSpPr txBox="1"/>
          <p:nvPr/>
        </p:nvSpPr>
        <p:spPr>
          <a:xfrm>
            <a:off x="3371535" y="1705815"/>
            <a:ext cx="5448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dirty="0">
                <a:latin typeface="+mj-ea"/>
                <a:ea typeface="+mj-ea"/>
                <a:cs typeface="함초롬돋움" panose="020B0604000101010101" pitchFamily="50" charset="-127"/>
              </a:rPr>
              <a:t>학부</a:t>
            </a:r>
            <a:r>
              <a:rPr lang="en-US" altLang="ko-KR" sz="2400" b="1" dirty="0">
                <a:latin typeface="+mj-ea"/>
                <a:ea typeface="+mj-ea"/>
                <a:cs typeface="함초롬돋움" panose="020B0604000101010101" pitchFamily="50" charset="-127"/>
              </a:rPr>
              <a:t>(</a:t>
            </a:r>
            <a:r>
              <a:rPr lang="ko-KR" altLang="en-US" sz="2400" b="1" dirty="0">
                <a:latin typeface="+mj-ea"/>
                <a:ea typeface="+mj-ea"/>
                <a:cs typeface="함초롬돋움" panose="020B0604000101010101" pitchFamily="50" charset="-127"/>
              </a:rPr>
              <a:t>과</a:t>
            </a:r>
            <a:r>
              <a:rPr lang="en-US" altLang="ko-KR" sz="2400" b="1" dirty="0">
                <a:latin typeface="+mj-ea"/>
                <a:ea typeface="+mj-ea"/>
                <a:cs typeface="함초롬돋움" panose="020B0604000101010101" pitchFamily="50" charset="-127"/>
              </a:rPr>
              <a:t>) </a:t>
            </a:r>
            <a:r>
              <a:rPr lang="ko-KR" altLang="en-US" sz="2400" b="1" dirty="0">
                <a:latin typeface="+mj-ea"/>
                <a:ea typeface="+mj-ea"/>
                <a:cs typeface="함초롬돋움" panose="020B0604000101010101" pitchFamily="50" charset="-127"/>
              </a:rPr>
              <a:t>별 </a:t>
            </a:r>
            <a:r>
              <a:rPr lang="ko-KR" altLang="en-US" sz="2400" b="1" dirty="0">
                <a:solidFill>
                  <a:srgbClr val="009892"/>
                </a:solidFill>
                <a:latin typeface="+mj-ea"/>
                <a:ea typeface="+mj-ea"/>
                <a:cs typeface="함초롬돋움" panose="020B0604000101010101" pitchFamily="50" charset="-127"/>
              </a:rPr>
              <a:t>강의자료</a:t>
            </a:r>
            <a:r>
              <a:rPr lang="ko-KR" altLang="en-US" sz="2400" b="1" dirty="0">
                <a:latin typeface="+mj-ea"/>
                <a:ea typeface="+mj-ea"/>
                <a:cs typeface="함초롬돋움" panose="020B0604000101010101" pitchFamily="50" charset="-127"/>
              </a:rPr>
              <a:t>를 준비해주세요</a:t>
            </a:r>
            <a:r>
              <a:rPr lang="en-US" altLang="ko-KR" sz="2400" b="1" dirty="0">
                <a:latin typeface="+mj-ea"/>
                <a:ea typeface="+mj-ea"/>
                <a:cs typeface="함초롬돋움" panose="020B0604000101010101" pitchFamily="50" charset="-127"/>
              </a:rPr>
              <a:t>!</a:t>
            </a:r>
            <a:endParaRPr lang="ko-KR" altLang="en-US" sz="2400" b="1" dirty="0">
              <a:latin typeface="+mj-ea"/>
              <a:ea typeface="+mj-ea"/>
              <a:cs typeface="함초롬돋움" panose="020B0604000101010101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AF6AA9-272B-4317-A3A1-343B648FCF0A}"/>
              </a:ext>
            </a:extLst>
          </p:cNvPr>
          <p:cNvSpPr txBox="1"/>
          <p:nvPr/>
        </p:nvSpPr>
        <p:spPr>
          <a:xfrm>
            <a:off x="523881" y="756954"/>
            <a:ext cx="2252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latin typeface="+mj-ea"/>
                <a:ea typeface="+mj-ea"/>
                <a:cs typeface="함초롬바탕" panose="02030604000101010101" pitchFamily="18" charset="-127"/>
              </a:rPr>
              <a:t>우리 학부</a:t>
            </a:r>
            <a:r>
              <a:rPr lang="en-US" altLang="ko-KR" sz="2000" b="1" dirty="0">
                <a:latin typeface="+mj-ea"/>
                <a:ea typeface="+mj-ea"/>
                <a:cs typeface="함초롬바탕" panose="02030604000101010101" pitchFamily="18" charset="-127"/>
              </a:rPr>
              <a:t>(</a:t>
            </a:r>
            <a:r>
              <a:rPr lang="ko-KR" altLang="en-US" sz="2000" b="1" dirty="0">
                <a:latin typeface="+mj-ea"/>
                <a:ea typeface="+mj-ea"/>
                <a:cs typeface="함초롬바탕" panose="02030604000101010101" pitchFamily="18" charset="-127"/>
              </a:rPr>
              <a:t>과</a:t>
            </a:r>
            <a:r>
              <a:rPr lang="en-US" altLang="ko-KR" sz="2000" b="1" dirty="0">
                <a:latin typeface="+mj-ea"/>
                <a:ea typeface="+mj-ea"/>
                <a:cs typeface="함초롬바탕" panose="02030604000101010101" pitchFamily="18" charset="-127"/>
              </a:rPr>
              <a:t>)</a:t>
            </a:r>
            <a:r>
              <a:rPr lang="ko-KR" altLang="en-US" sz="2000" b="1" dirty="0">
                <a:latin typeface="+mj-ea"/>
                <a:ea typeface="+mj-ea"/>
                <a:cs typeface="함초롬바탕" panose="02030604000101010101" pitchFamily="18" charset="-127"/>
              </a:rPr>
              <a:t>소개</a:t>
            </a:r>
          </a:p>
        </p:txBody>
      </p:sp>
      <p:grpSp>
        <p:nvGrpSpPr>
          <p:cNvPr id="16" name="Google Shape;4628;p64">
            <a:extLst>
              <a:ext uri="{FF2B5EF4-FFF2-40B4-BE49-F238E27FC236}">
                <a16:creationId xmlns:a16="http://schemas.microsoft.com/office/drawing/2014/main" id="{EBB6929F-C0F4-4675-8F6E-50670F32940F}"/>
              </a:ext>
            </a:extLst>
          </p:cNvPr>
          <p:cNvGrpSpPr/>
          <p:nvPr/>
        </p:nvGrpSpPr>
        <p:grpSpPr>
          <a:xfrm>
            <a:off x="243197" y="867062"/>
            <a:ext cx="280684" cy="174338"/>
            <a:chOff x="4923925" y="1877500"/>
            <a:chExt cx="59525" cy="36975"/>
          </a:xfrm>
        </p:grpSpPr>
        <p:sp>
          <p:nvSpPr>
            <p:cNvPr id="17" name="Google Shape;4629;p64">
              <a:extLst>
                <a:ext uri="{FF2B5EF4-FFF2-40B4-BE49-F238E27FC236}">
                  <a16:creationId xmlns:a16="http://schemas.microsoft.com/office/drawing/2014/main" id="{EF84E4A7-97B7-49DF-B66C-3038DA35B8BA}"/>
                </a:ext>
              </a:extLst>
            </p:cNvPr>
            <p:cNvSpPr/>
            <p:nvPr/>
          </p:nvSpPr>
          <p:spPr>
            <a:xfrm>
              <a:off x="492392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8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630;p64">
              <a:extLst>
                <a:ext uri="{FF2B5EF4-FFF2-40B4-BE49-F238E27FC236}">
                  <a16:creationId xmlns:a16="http://schemas.microsoft.com/office/drawing/2014/main" id="{86221D9F-7BED-4578-86A6-7545F6678B6B}"/>
                </a:ext>
              </a:extLst>
            </p:cNvPr>
            <p:cNvSpPr/>
            <p:nvPr/>
          </p:nvSpPr>
          <p:spPr>
            <a:xfrm>
              <a:off x="495457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8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1815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179</Words>
  <Application>Microsoft Office PowerPoint</Application>
  <PresentationFormat>와이드스크린</PresentationFormat>
  <Paragraphs>46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9" baseType="lpstr">
      <vt:lpstr>HY헤드라인M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지 수현</dc:creator>
  <cp:lastModifiedBy>이진석</cp:lastModifiedBy>
  <cp:revision>113</cp:revision>
  <dcterms:created xsi:type="dcterms:W3CDTF">2022-01-30T03:54:34Z</dcterms:created>
  <dcterms:modified xsi:type="dcterms:W3CDTF">2022-03-02T07:44:29Z</dcterms:modified>
</cp:coreProperties>
</file>